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882" r:id="rId6"/>
    <p:sldId id="872" r:id="rId7"/>
    <p:sldId id="879" r:id="rId8"/>
    <p:sldId id="1042" r:id="rId9"/>
    <p:sldId id="888" r:id="rId10"/>
    <p:sldId id="889" r:id="rId11"/>
    <p:sldId id="890" r:id="rId12"/>
    <p:sldId id="891" r:id="rId13"/>
    <p:sldId id="1043" r:id="rId14"/>
    <p:sldId id="895" r:id="rId15"/>
    <p:sldId id="966" r:id="rId16"/>
    <p:sldId id="982" r:id="rId17"/>
    <p:sldId id="613" r:id="rId18"/>
    <p:sldId id="980" r:id="rId19"/>
    <p:sldId id="976" r:id="rId20"/>
    <p:sldId id="1044" r:id="rId21"/>
    <p:sldId id="979" r:id="rId22"/>
    <p:sldId id="802" r:id="rId23"/>
    <p:sldId id="818" r:id="rId24"/>
    <p:sldId id="715" r:id="rId25"/>
    <p:sldId id="343" r:id="rId26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9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B7CDAF-CB36-4F03-A409-3516F775886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CB3C2-0D22-43BF-BE77-93DB96040F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1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7.png"/><Relationship Id="rId3" Type="http://schemas.openxmlformats.org/officeDocument/2006/relationships/tags" Target="../tags/tag19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tags" Target="../tags/tag2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tags" Target="../tags/tag23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tags" Target="../tags/tag24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image" Target="../media/image10.png"/><Relationship Id="rId6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15.xml"/><Relationship Id="rId7" Type="http://schemas.openxmlformats.org/officeDocument/2006/relationships/image" Target="../media/image14.png"/><Relationship Id="rId6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4700" y="2590800"/>
            <a:ext cx="5270500" cy="415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588"/>
            <a:ext cx="12192000" cy="2124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2" name="组合 16"/>
          <p:cNvGrpSpPr/>
          <p:nvPr/>
        </p:nvGrpSpPr>
        <p:grpSpPr>
          <a:xfrm rot="0">
            <a:off x="814704" y="2294890"/>
            <a:ext cx="11155680" cy="3114040"/>
            <a:chOff x="1697480" y="3925459"/>
            <a:chExt cx="11153470" cy="3115015"/>
          </a:xfrm>
        </p:grpSpPr>
        <p:sp>
          <p:nvSpPr>
            <p:cNvPr id="4104" name="文本框 8"/>
            <p:cNvSpPr txBox="1"/>
            <p:nvPr/>
          </p:nvSpPr>
          <p:spPr>
            <a:xfrm>
              <a:off x="2430125" y="3925459"/>
              <a:ext cx="10420825" cy="7685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sz="44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央企国企改革方向的投资价值</a:t>
              </a:r>
              <a:endParaRPr lang="zh-CN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4105" name="组合 11"/>
            <p:cNvGrpSpPr/>
            <p:nvPr/>
          </p:nvGrpSpPr>
          <p:grpSpPr>
            <a:xfrm>
              <a:off x="1697480" y="4191038"/>
              <a:ext cx="381367" cy="238125"/>
              <a:chOff x="3824605" y="4747259"/>
              <a:chExt cx="411877" cy="257175"/>
            </a:xfrm>
          </p:grpSpPr>
          <p:sp>
            <p:nvSpPr>
              <p:cNvPr id="10" name="半闭框 9"/>
              <p:cNvSpPr/>
              <p:nvPr/>
            </p:nvSpPr>
            <p:spPr>
              <a:xfrm rot="2750624" flipH="1">
                <a:off x="3824605" y="4747259"/>
                <a:ext cx="257175" cy="257175"/>
              </a:xfrm>
              <a:prstGeom prst="halfFrame">
                <a:avLst>
                  <a:gd name="adj1" fmla="val 13636"/>
                  <a:gd name="adj2" fmla="val 1515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半闭框 10"/>
              <p:cNvSpPr/>
              <p:nvPr/>
            </p:nvSpPr>
            <p:spPr>
              <a:xfrm rot="2750624" flipH="1">
                <a:off x="3979307" y="4747259"/>
                <a:ext cx="257175" cy="257175"/>
              </a:xfrm>
              <a:prstGeom prst="halfFrame">
                <a:avLst>
                  <a:gd name="adj1" fmla="val 13636"/>
                  <a:gd name="adj2" fmla="val 1515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106" name="文本框 12"/>
            <p:cNvSpPr txBox="1"/>
            <p:nvPr/>
          </p:nvSpPr>
          <p:spPr>
            <a:xfrm>
              <a:off x="1985078" y="6303008"/>
              <a:ext cx="4435866" cy="7374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 eaLnBrk="1" hangingPunct="1"/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东吴证券股份有限公司徐州软件园营业部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hangingPunct="1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地址：徐州市泉山区徐州软件园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C2C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幢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层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东吴证券路演厅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微信截图_201712181355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685" y="248920"/>
            <a:ext cx="3695700" cy="10217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8460" y="389255"/>
            <a:ext cx="74155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eaLnBrk="1" hangingPunct="1"/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东吴证券投资者教育沙龙</a:t>
            </a:r>
            <a:r>
              <a:rPr lang="en-US" altLang="zh-CN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年第三期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102360" y="3934460"/>
            <a:ext cx="46297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讲师：付聪 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沙龙时间：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15:30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国际地位、政治风险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7695" y="893445"/>
            <a:ext cx="5750560" cy="56476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一带一路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86385" y="1000125"/>
            <a:ext cx="11677650" cy="5291455"/>
          </a:xfrm>
          <a:prstGeom prst="rect">
            <a:avLst/>
          </a:prstGeom>
        </p:spPr>
        <p:txBody>
          <a:bodyPr wrap="square">
            <a:noAutofit/>
          </a:bodyPr>
          <a:p>
            <a:pPr algn="just">
              <a:spcBef>
                <a:spcPct val="20000"/>
              </a:spcBef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事件：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日，中国、沙特和伊朗于北京发表三方联合声明。沙特和伊朗达成一份协议，包括同意恢复双方外交关系，在至多两个月内重开双方使馆和代表机构。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和解的背后，是“合作共赢”对抗“零和博弈”的一次胜利。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促成沙特和伊朗“握手言和”，一方面体现出中国在中东国家的认可度不断提升，另一方面在“一带一路”国家中彰显中国和平发展、互利共赢的价值理念和负责任的大国形象。巴基斯坦外交部长扎尔达里将其称为“真是了不起！久违的好消息！”。两国和解的背后，是中国推动构建以合作共赢为核心的新型国际关系的一次重大胜利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中东合作大有可为，“一带一路”将大有作为。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国和解在很大程度上降低了中东地区的政治风险，为后续“一带一路”项目在中东的顺利落地、运营奠定了坚实的安全基础。此外，阿拉伯国家支付能力强，在新老能源、基建和数字经济等领域与中国互补程度高，继中阿峰会后，两国需求有望加速对接，并体现在相关公司的新签订单、最终业绩上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后续期待三大催化。（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年恰逢“一带一路”倡议十周年。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第三届“一带一路”国际高峰合作论坛将于今年举办。历史上，在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年第一届、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年第二届国际高峰合作论坛举办之际，“一带一路”主题皆有所表现（详见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《“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一带一路”十周年，迎接第三届高峰论坛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今年中国将举办首次“中国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中亚五国”元首峰会（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年是中国同中亚五国建交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周年，去年仅于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日举办视频峰会）。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◆对建筑行业的意义。（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）在高端外交资源支持下，政府间合作有望推动更多重点地区标志性项目落地。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今年我国与东南亚地区有望继续加大合作力度，充分挖掘潜力，与中亚、中东、俄罗斯等地区合作拓展加深，有望成为重要增量。建筑央国企预计也会加大优质项目储备，争取为“一带一路”峰会“献礼”。（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）金融政策等有望加力支持。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预计后续中信保针对重点国家额度有望明显上调，在此基础上政策性银行贷款、投资基金等金融支持力度有望加大，促项目生效及执行加快。（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）国际工程板块基本面加速改善。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过去三年受大环境影响，国际工程板块整体处于低位，预计随着国内外经营环境改善，人员物资往来将更加顺畅，叠加外交与金融加大支持，国际工程龙头基本面有望加速改善。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20000"/>
              </a:spcBef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八大央企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Administrator\Desktop\微信截图_2023032217152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635" y="4071620"/>
            <a:ext cx="5873750" cy="2440305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142875" y="1102995"/>
            <a:ext cx="5687695" cy="54590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家建筑央企的核心逻辑：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（一）中国建筑：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ROE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、股息率均为建筑央企最高。中国建筑作为建筑工程和基建的龙头企业，其房建业务订单增速稳定，基建业务增长势头强劲。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（二）中国中铁：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股权激励充分，矿产资源丰富增厚利润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（三）中国铁建：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建筑央企中估值最低，订单稳健基建纯种标的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（四）中国电建：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新签能源订单持续高增，电力运营业务占比提升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（五）中国能建：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全球能源建设巨头发力新能源运营，加速氢能储能产业发展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（六）中国中冶：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矿产资源丰富，有望实现价值重估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（七）中国化学：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工程与实业协同发展，化学工程龙头加速转型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（八）中国电建：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全球清洁能源龙头，绿电运营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抽水蓄能潜力巨大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 descr="C:\Users\Administrator\Desktop\微信截图_20230322165411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030605"/>
            <a:ext cx="5755640" cy="3035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资产配置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05965" y="1266190"/>
            <a:ext cx="8180705" cy="4982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41255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5115" y="1229360"/>
            <a:ext cx="116852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先说结论：</a:t>
            </a:r>
            <a:r>
              <a:rPr lang="zh-CN" altLang="en-US" sz="2400" b="1"/>
              <a:t>长期来看，当前投资国内股票和基金的性价比相对国内绝大多数房产，以及所有的固收理财都要高，而且可能是多数90后新生代的唯一一次财富增值机会。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838200" y="2685415"/>
            <a:ext cx="998982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而对于中国人财富增值这件事来说，它现在所处于的</a:t>
            </a:r>
            <a:r>
              <a:rPr lang="zh-CN" altLang="en-US" sz="2800" b="1"/>
              <a:t>大背景</a:t>
            </a:r>
            <a:r>
              <a:rPr lang="zh-CN" altLang="en-US"/>
              <a:t>是什么呢？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背景1：房住不炒的政策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背景2：银行利率的下行趋势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背景3：国内金融市场的逐渐成熟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背景4：外资流入国内金融市场通道的放开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背景5：中国经济正在稳步复苏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0" y="3411220"/>
            <a:ext cx="4662805" cy="3334385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600075"/>
            <a:ext cx="5638800" cy="5657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2870" y="114173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流动性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955530" y="291211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收益率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07515" y="567944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风险性</a:t>
            </a:r>
            <a:endParaRPr lang="zh-CN" altLang="en-US"/>
          </a:p>
        </p:txBody>
      </p:sp>
      <p:sp>
        <p:nvSpPr>
          <p:cNvPr id="5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资产配置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44750" y="1194435"/>
            <a:ext cx="7303135" cy="5125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资产配置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5775" y="1162050"/>
            <a:ext cx="8679815" cy="5191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资产配置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rcRect t="8429" b="5022"/>
          <a:stretch>
            <a:fillRect/>
          </a:stretch>
        </p:blipFill>
        <p:spPr>
          <a:xfrm>
            <a:off x="1701800" y="1115060"/>
            <a:ext cx="8591550" cy="5263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为什么不挣钱？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0" y="2950210"/>
            <a:ext cx="6096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为什么不挣钱？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我们在哪？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2849245" y="1257935"/>
            <a:ext cx="5942965" cy="4806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30492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为什么不挣钱？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微信图片_20180603181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28115"/>
            <a:ext cx="5681980" cy="4500245"/>
          </a:xfrm>
          <a:prstGeom prst="rect">
            <a:avLst/>
          </a:prstGeom>
        </p:spPr>
      </p:pic>
      <p:pic>
        <p:nvPicPr>
          <p:cNvPr id="4" name="图片 3" descr="微信截图_201712181355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065" y="38735"/>
            <a:ext cx="2807335" cy="775970"/>
          </a:xfrm>
          <a:prstGeom prst="rect">
            <a:avLst/>
          </a:prstGeom>
        </p:spPr>
      </p:pic>
      <p:pic>
        <p:nvPicPr>
          <p:cNvPr id="5" name="图片 4" descr="基民是如何把钱亏掉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880" y="1428115"/>
            <a:ext cx="5683885" cy="4500245"/>
          </a:xfrm>
          <a:prstGeom prst="rect">
            <a:avLst/>
          </a:prstGeom>
        </p:spPr>
      </p:pic>
      <p:sp>
        <p:nvSpPr>
          <p:cNvPr id="2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0" y="2109470"/>
            <a:ext cx="3810000" cy="2790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" y="2092960"/>
            <a:ext cx="3810000" cy="2823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340" y="2118360"/>
            <a:ext cx="3604895" cy="2773045"/>
          </a:xfrm>
          <a:prstGeom prst="rect">
            <a:avLst/>
          </a:prstGeom>
        </p:spPr>
      </p:pic>
      <p:sp>
        <p:nvSpPr>
          <p:cNvPr id="3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00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9938" name="图片 3"/>
          <p:cNvPicPr>
            <a:picLocks noChangeAspect="1"/>
          </p:cNvPicPr>
          <p:nvPr/>
        </p:nvPicPr>
        <p:blipFill>
          <a:blip r:embed="rId1"/>
          <a:srcRect l="569" b="26553"/>
          <a:stretch>
            <a:fillRect/>
          </a:stretch>
        </p:blipFill>
        <p:spPr>
          <a:xfrm>
            <a:off x="0" y="-28575"/>
            <a:ext cx="12192000" cy="501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文本框 4"/>
          <p:cNvSpPr txBox="1"/>
          <p:nvPr/>
        </p:nvSpPr>
        <p:spPr>
          <a:xfrm>
            <a:off x="3000375" y="5549900"/>
            <a:ext cx="61912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精诚合作   携手共赢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0" y="235585"/>
            <a:ext cx="3067685" cy="847725"/>
          </a:xfrm>
          <a:prstGeom prst="rect">
            <a:avLst/>
          </a:prstGeom>
        </p:spPr>
      </p:pic>
      <p:sp>
        <p:nvSpPr>
          <p:cNvPr id="40963" name="文本框 5"/>
          <p:cNvSpPr txBox="1"/>
          <p:nvPr/>
        </p:nvSpPr>
        <p:spPr>
          <a:xfrm>
            <a:off x="3008313" y="2265680"/>
            <a:ext cx="617537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9600" dirty="0">
                <a:solidFill>
                  <a:srgbClr val="A00000"/>
                </a:solidFill>
                <a:latin typeface="Impact" panose="020B0806030902050204" pitchFamily="34" charset="0"/>
              </a:rPr>
              <a:t>THANK   YOU</a:t>
            </a:r>
            <a:endParaRPr lang="zh-CN" altLang="en-US" sz="9600" dirty="0">
              <a:solidFill>
                <a:srgbClr val="A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国际市场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12925" y="1024890"/>
            <a:ext cx="856615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分化与轮动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29690"/>
            <a:ext cx="8077200" cy="480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央企国企改革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2955" y="2875915"/>
            <a:ext cx="76320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/>
              <a:t>中国特色估值体系</a:t>
            </a:r>
            <a:endParaRPr lang="zh-CN" altLang="en-US" sz="66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国企的估值体系重构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8"/>
          <p:cNvSpPr txBox="1"/>
          <p:nvPr>
            <p:custDataLst>
              <p:tags r:id="rId3"/>
            </p:custDataLst>
          </p:nvPr>
        </p:nvSpPr>
        <p:spPr>
          <a:xfrm>
            <a:off x="365760" y="1376680"/>
            <a:ext cx="3658870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政策层面高度重视国有企业价值实现，央国企价值重估进行时。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，易会满主席在金融街年会论坛上首次提出“中国特色估值体系”，提到上市公司尤其是国有上市公司，一方面要“练好内功”，加强专业化战略性整合，提升核心竞争力；另一方面，要进一步强化公众公司意识，主动加强投资者关系管理，让市场更好地认识企业内在价值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年初，国资委的系列会议以及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年政府工作报告均提到要深化国有企业改革，提高国有企业的核心竞争力，政策层面高度重视国有企业价值。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日，国资委启动国有企业对标世界一流企业价值创造行动，做强做优做大国有企业，低估值国企有望迎来估值提升。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微信截图_2023032016592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0220" y="1163320"/>
            <a:ext cx="7430135" cy="4982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745" y="1076325"/>
            <a:ext cx="11115040" cy="1536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◆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从央企现状看，当前央企的估值水平已经处于历史底部，股权风险溢价也已升至历史高位，具备重塑空间。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日，央企的流通市值合计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19.9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万亿元，占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股整体流通市值的比重高达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23.4%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，接近整体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股市值的四分之一。然而，从估值方面看，万得央企大盘指数的市盈率为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9.99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倍，明显低于全部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17.99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倍。并且，从股权风险溢价方面看，万得央企大盘指数股权风险溢价处于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年以来的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85.1%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分位，指向当前央企配置性价比凸显。</a:t>
            </a:r>
            <a:b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Administrator\Desktop\微信截图_20230322142315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92730"/>
            <a:ext cx="5694045" cy="345567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665" y="2874010"/>
            <a:ext cx="5753735" cy="350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11"/>
          <p:cNvSpPr txBox="1"/>
          <p:nvPr>
            <p:custDataLst>
              <p:tags r:id="rId8"/>
            </p:custDataLst>
          </p:nvPr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国企的估值体系重构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11"/>
          <p:cNvSpPr txBox="1"/>
          <p:nvPr/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重塑估值的四个路径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115" y="1147445"/>
            <a:ext cx="11471910" cy="2599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路径一：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推进资本市场长效机制建设，优化投资者结构，引导中长期资金入市估值不仅反映资产的内在价值，还反映了投资者偏好。投资者结构的差异或是造成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股与美股估值不同的重要因素。与海外发达市场相比，我国机构投资者尤其是长期机构投资者的占比长期偏低。加快推进资本市场长效机制建设，优化投资者结构，引导更多中长期资金入市，有望带来国企价值重塑。政策端，鼓励长期机构投资者入市，是近年来重要的政策方向；居民端来看，居民资产配置转移浪潮开启，权益资产配置占比存在较大提升空间。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只央企主题指数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ETF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产品已获受理，加速引导市场资金和创新要素向央企高效聚集。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建议关注居民资产配置转移带来的银行、券商等央国企上市公司投资机会。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路径二：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央国企肩负“科技创新国家队”重任，创新型国企未来更具成长性作为国民经济的支柱，央国企肩负“科技创新国家队”重任，是关键核心技术、“卡脖子”环节取得突破的关键。未来“突出科技自强、着力打造创新型国有企业”，仍是新一轮国企改革的重中之重。一是，加大科研投入，创新型国企将获得更多融资支持；二是，数字化转型助力国企经营效率、核心竞争力提升；三是强化国企在产业链安全发展中的支撑带动作用。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建议关注科技创新能力强、数字化转型加速、安全发展领域的央国企上市公司。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Administrator\Desktop\微信截图_20230322152936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560" y="3571875"/>
            <a:ext cx="5846445" cy="2665095"/>
          </a:xfrm>
          <a:prstGeom prst="rect">
            <a:avLst/>
          </a:prstGeom>
          <a:noFill/>
        </p:spPr>
      </p:pic>
      <p:pic>
        <p:nvPicPr>
          <p:cNvPr id="3075" name="Picture 3" descr="C:\Users\Administrator\Desktop\微信截图_20230322153041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9005" y="3629660"/>
            <a:ext cx="5880735" cy="2607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平行四边形 6"/>
          <p:cNvSpPr/>
          <p:nvPr/>
        </p:nvSpPr>
        <p:spPr>
          <a:xfrm flipH="1">
            <a:off x="2857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rgbClr val="A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平行四边形 7"/>
          <p:cNvSpPr/>
          <p:nvPr/>
        </p:nvSpPr>
        <p:spPr>
          <a:xfrm flipH="1">
            <a:off x="514350" y="323850"/>
            <a:ext cx="323850" cy="400050"/>
          </a:xfrm>
          <a:prstGeom prst="parallelogram">
            <a:avLst>
              <a:gd name="adj" fmla="val 5441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1075" y="723900"/>
            <a:ext cx="10201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0" y="198438"/>
            <a:ext cx="781050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微信截图_201712181355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050" y="248920"/>
            <a:ext cx="2807335" cy="775970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9337675" y="6489700"/>
            <a:ext cx="27882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东吴证券</a:t>
            </a:r>
            <a:r>
              <a:rPr 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投资者教育基地</a:t>
            </a:r>
            <a:endParaRPr 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750" y="899795"/>
            <a:ext cx="5514975" cy="548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路径三：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入战略投资者，推动国企战略重组和专业化整合，提高经营效率估值提升的根本在于盈利能力、经营效率的改善。央国企普遍具有规模大，组织结构复杂的特点，繁琐的组织架构导致运作效率偏低，专业化整合是提升经营效率的重要途径。目前国企改革路径逐渐明晰，未来以提升资源配置效率、业务做强做精为要义的专业化整合将加速推进。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建议持续关注积极引入战略投资者、披露重大资产重组、进行专业化整合、控股股东积极回购的央国企上市公司。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路径四：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强化投资者关系管理，完善利润分配机制，以分红和回购优化股东回报估值本质是投资者对公司的认可程度。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提高央企控股上市公司质量工作方案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“增进上市公司市场认同和价值实现”作为一项重要任务。一是强化投资者关系管理，鼓励央企组织控股上市公司开展集中路演、召开集体业绩说明会；二是，推动业绩说明会常态化召开，使高质量业绩说明会成为央企标配。三是，制定合理持续的利润分配政策，通过稳定分红、回购等多种方式优化股东回报。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建议关注现金分红较为稳定、积极开展投资关系管理的央国企上市公司。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C:\Users\Administrator\Desktop\微信截图_2023032215312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9830" y="4504055"/>
            <a:ext cx="5647055" cy="1985645"/>
          </a:xfrm>
          <a:prstGeom prst="rect">
            <a:avLst/>
          </a:prstGeom>
          <a:noFill/>
        </p:spPr>
      </p:pic>
      <p:pic>
        <p:nvPicPr>
          <p:cNvPr id="4100" name="Picture 4" descr="C:\Users\Administrator\Desktop\微信截图_2023032215310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9830" y="2680970"/>
            <a:ext cx="5703570" cy="1934845"/>
          </a:xfrm>
          <a:prstGeom prst="rect">
            <a:avLst/>
          </a:prstGeom>
          <a:noFill/>
        </p:spPr>
      </p:pic>
      <p:pic>
        <p:nvPicPr>
          <p:cNvPr id="4098" name="Picture 2" descr="C:\Users\Administrator\Desktop\微信截图_20230322153205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0465" y="1024890"/>
            <a:ext cx="5646420" cy="1656080"/>
          </a:xfrm>
          <a:prstGeom prst="rect">
            <a:avLst/>
          </a:prstGeom>
          <a:noFill/>
        </p:spPr>
      </p:pic>
      <p:sp>
        <p:nvSpPr>
          <p:cNvPr id="2" name="文本框 11"/>
          <p:cNvSpPr txBox="1"/>
          <p:nvPr>
            <p:custDataLst>
              <p:tags r:id="rId10"/>
            </p:custDataLst>
          </p:nvPr>
        </p:nvSpPr>
        <p:spPr>
          <a:xfrm>
            <a:off x="923925" y="287655"/>
            <a:ext cx="27997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重塑估值的四个路径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3396</Words>
  <Application>WPS 演示</Application>
  <PresentationFormat>宽屏</PresentationFormat>
  <Paragraphs>161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Impact</vt:lpstr>
      <vt:lpstr>微软雅黑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234</cp:revision>
  <dcterms:created xsi:type="dcterms:W3CDTF">2015-06-24T08:26:00Z</dcterms:created>
  <dcterms:modified xsi:type="dcterms:W3CDTF">2023-04-27T07:08:23Z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  <property fmtid="{D5CDD505-2E9C-101B-9397-08002B2CF9AE}" pid="3" name="ICV">
    <vt:lpwstr>72D1B90FFDF2452AA04AD44316D8CF41</vt:lpwstr>
  </property>
</Properties>
</file>